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0"/>
  </p:notesMasterIdLst>
  <p:sldIdLst>
    <p:sldId id="256" r:id="rId2"/>
    <p:sldId id="258" r:id="rId3"/>
    <p:sldId id="313" r:id="rId4"/>
    <p:sldId id="257" r:id="rId5"/>
    <p:sldId id="259" r:id="rId6"/>
    <p:sldId id="312" r:id="rId7"/>
    <p:sldId id="262" r:id="rId8"/>
    <p:sldId id="315" r:id="rId9"/>
  </p:sldIdLst>
  <p:sldSz cx="9144000" cy="5143500" type="screen16x9"/>
  <p:notesSz cx="6858000" cy="9144000"/>
  <p:embeddedFontLst>
    <p:embeddedFont>
      <p:font typeface="Exo" panose="020B0604020202020204" charset="0"/>
      <p:regular r:id="rId11"/>
      <p:bold r:id="rId12"/>
      <p:italic r:id="rId13"/>
      <p:boldItalic r:id="rId14"/>
    </p:embeddedFont>
    <p:embeddedFont>
      <p:font typeface="Georgia" panose="02040502050405020303" pitchFamily="18" charset="0"/>
      <p:regular r:id="rId15"/>
      <p:bold r:id="rId16"/>
      <p:italic r:id="rId17"/>
      <p:boldItalic r:id="rId18"/>
    </p:embeddedFont>
    <p:embeddedFont>
      <p:font typeface="Lexend Deca"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32BF4B-1AFF-4B57-895E-65245B8D1AB4}">
  <a:tblStyle styleId="{B732BF4B-1AFF-4B57-895E-65245B8D1AB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d0ad9423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d0ad9423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cd884286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cd884286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cd9036383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cd9036383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cd9036383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cd9036383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cdcb204287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cdcb204287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08350" y="1724374"/>
            <a:ext cx="3709800" cy="14325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2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036325" y="3758850"/>
            <a:ext cx="3113400" cy="545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solidFill>
                  <a:srgbClr val="2E1D1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ctrTitle" idx="2"/>
          </p:nvPr>
        </p:nvSpPr>
        <p:spPr>
          <a:xfrm>
            <a:off x="714200" y="708475"/>
            <a:ext cx="3698100" cy="9303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5200"/>
              <a:buNone/>
              <a:defRPr sz="4000">
                <a:solidFill>
                  <a:srgbClr val="2E1D1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pic>
        <p:nvPicPr>
          <p:cNvPr id="19" name="Google Shape;19;p4"/>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0" name="Google Shape;20;p4"/>
          <p:cNvSpPr txBox="1">
            <a:spLocks noGrp="1"/>
          </p:cNvSpPr>
          <p:nvPr>
            <p:ph type="body" idx="1"/>
          </p:nvPr>
        </p:nvSpPr>
        <p:spPr>
          <a:xfrm>
            <a:off x="609350" y="1370300"/>
            <a:ext cx="7912200" cy="30939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title"/>
          </p:nvPr>
        </p:nvSpPr>
        <p:spPr>
          <a:xfrm>
            <a:off x="463075" y="711275"/>
            <a:ext cx="8217600" cy="4998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4200"/>
              <a:buNone/>
              <a:defRPr>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2" name="Google Shape;22;p4"/>
          <p:cNvSpPr/>
          <p:nvPr/>
        </p:nvSpPr>
        <p:spPr>
          <a:xfrm>
            <a:off x="463150" y="1338325"/>
            <a:ext cx="8217600" cy="3212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pic>
        <p:nvPicPr>
          <p:cNvPr id="42" name="Google Shape;42;p9"/>
          <p:cNvPicPr preferRelativeResize="0"/>
          <p:nvPr/>
        </p:nvPicPr>
        <p:blipFill>
          <a:blip r:embed="rId2">
            <a:alphaModFix amt="17000"/>
          </a:blip>
          <a:stretch>
            <a:fillRect/>
          </a:stretch>
        </p:blipFill>
        <p:spPr>
          <a:xfrm>
            <a:off x="0" y="0"/>
            <a:ext cx="9144000" cy="5143500"/>
          </a:xfrm>
          <a:prstGeom prst="rect">
            <a:avLst/>
          </a:prstGeom>
          <a:noFill/>
          <a:ln>
            <a:noFill/>
          </a:ln>
        </p:spPr>
      </p:pic>
      <p:sp>
        <p:nvSpPr>
          <p:cNvPr id="43" name="Google Shape;43;p9"/>
          <p:cNvSpPr/>
          <p:nvPr/>
        </p:nvSpPr>
        <p:spPr>
          <a:xfrm rot="-2700000">
            <a:off x="3154746" y="1607046"/>
            <a:ext cx="2834508" cy="2834508"/>
          </a:xfrm>
          <a:prstGeom prst="teardrop">
            <a:avLst>
              <a:gd name="adj" fmla="val 11654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p:nvPr>
        </p:nvSpPr>
        <p:spPr>
          <a:xfrm>
            <a:off x="1351050" y="1443763"/>
            <a:ext cx="6441900" cy="834600"/>
          </a:xfrm>
          <a:prstGeom prst="rect">
            <a:avLst/>
          </a:prstGeom>
          <a:solidFill>
            <a:schemeClr val="accent2"/>
          </a:solidFill>
        </p:spPr>
        <p:txBody>
          <a:bodyPr spcFirstLastPara="1" wrap="square" lIns="91425" tIns="91425" rIns="91425" bIns="91425" anchor="ctr" anchorCtr="0">
            <a:noAutofit/>
          </a:bodyPr>
          <a:lstStyle>
            <a:lvl1pPr lvl="0" algn="ctr">
              <a:spcBef>
                <a:spcPts val="0"/>
              </a:spcBef>
              <a:spcAft>
                <a:spcPts val="0"/>
              </a:spcAft>
              <a:buSzPts val="4200"/>
              <a:buNone/>
              <a:defRPr sz="50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5" name="Google Shape;45;p9"/>
          <p:cNvSpPr txBox="1">
            <a:spLocks noGrp="1"/>
          </p:cNvSpPr>
          <p:nvPr>
            <p:ph type="subTitle" idx="1"/>
          </p:nvPr>
        </p:nvSpPr>
        <p:spPr>
          <a:xfrm>
            <a:off x="1686325" y="2370976"/>
            <a:ext cx="5771400" cy="1273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800">
                <a:solidFill>
                  <a:schemeClr val="lt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5"/>
        <p:cNvGrpSpPr/>
        <p:nvPr/>
      </p:nvGrpSpPr>
      <p:grpSpPr>
        <a:xfrm>
          <a:off x="0" y="0"/>
          <a:ext cx="0" cy="0"/>
          <a:chOff x="0" y="0"/>
          <a:chExt cx="0" cy="0"/>
        </a:xfrm>
      </p:grpSpPr>
      <p:pic>
        <p:nvPicPr>
          <p:cNvPr id="56" name="Google Shape;56;p13"/>
          <p:cNvPicPr preferRelativeResize="0"/>
          <p:nvPr/>
        </p:nvPicPr>
        <p:blipFill>
          <a:blip r:embed="rId2">
            <a:alphaModFix amt="7000"/>
          </a:blip>
          <a:stretch>
            <a:fillRect/>
          </a:stretch>
        </p:blipFill>
        <p:spPr>
          <a:xfrm>
            <a:off x="0" y="0"/>
            <a:ext cx="9144000" cy="5143500"/>
          </a:xfrm>
          <a:prstGeom prst="rect">
            <a:avLst/>
          </a:prstGeom>
          <a:noFill/>
          <a:ln>
            <a:noFill/>
          </a:ln>
        </p:spPr>
      </p:pic>
      <p:pic>
        <p:nvPicPr>
          <p:cNvPr id="57" name="Google Shape;57;p13"/>
          <p:cNvPicPr preferRelativeResize="0"/>
          <p:nvPr/>
        </p:nvPicPr>
        <p:blipFill>
          <a:blip r:embed="rId2">
            <a:alphaModFix amt="17000"/>
          </a:blip>
          <a:stretch>
            <a:fillRect/>
          </a:stretch>
        </p:blipFill>
        <p:spPr>
          <a:xfrm flipH="1">
            <a:off x="25" y="3125"/>
            <a:ext cx="9144000" cy="5143500"/>
          </a:xfrm>
          <a:prstGeom prst="rect">
            <a:avLst/>
          </a:prstGeom>
          <a:noFill/>
          <a:ln>
            <a:noFill/>
          </a:ln>
        </p:spPr>
      </p:pic>
      <p:sp>
        <p:nvSpPr>
          <p:cNvPr id="58" name="Google Shape;58;p13"/>
          <p:cNvSpPr/>
          <p:nvPr/>
        </p:nvSpPr>
        <p:spPr>
          <a:xfrm>
            <a:off x="3380669" y="1743625"/>
            <a:ext cx="2382600" cy="2688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711225" y="1743625"/>
            <a:ext cx="2382600" cy="268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6050126" y="1743625"/>
            <a:ext cx="2382600" cy="268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subTitle" idx="1"/>
          </p:nvPr>
        </p:nvSpPr>
        <p:spPr>
          <a:xfrm>
            <a:off x="1013325" y="3520029"/>
            <a:ext cx="1778400" cy="72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lt1"/>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62" name="Google Shape;62;p13"/>
          <p:cNvSpPr txBox="1">
            <a:spLocks noGrp="1"/>
          </p:cNvSpPr>
          <p:nvPr>
            <p:ph type="subTitle" idx="2"/>
          </p:nvPr>
        </p:nvSpPr>
        <p:spPr>
          <a:xfrm>
            <a:off x="883725" y="3148753"/>
            <a:ext cx="20376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solidFill>
                  <a:schemeClr val="lt1"/>
                </a:solidFill>
                <a:latin typeface="Lexend Deca"/>
                <a:ea typeface="Lexend Deca"/>
                <a:cs typeface="Lexend Deca"/>
                <a:sym typeface="Lexend Deca"/>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3" name="Google Shape;63;p13"/>
          <p:cNvSpPr txBox="1">
            <a:spLocks noGrp="1"/>
          </p:cNvSpPr>
          <p:nvPr>
            <p:ph type="title"/>
          </p:nvPr>
        </p:nvSpPr>
        <p:spPr>
          <a:xfrm>
            <a:off x="711325" y="711275"/>
            <a:ext cx="7721400" cy="4998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4200"/>
              <a:buNone/>
              <a:defRPr>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4" name="Google Shape;64;p13"/>
          <p:cNvSpPr txBox="1">
            <a:spLocks noGrp="1"/>
          </p:cNvSpPr>
          <p:nvPr>
            <p:ph type="title" idx="3" hasCustomPrompt="1"/>
          </p:nvPr>
        </p:nvSpPr>
        <p:spPr>
          <a:xfrm flipH="1">
            <a:off x="1477125" y="2380644"/>
            <a:ext cx="8508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accent1"/>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65" name="Google Shape;65;p13"/>
          <p:cNvSpPr txBox="1">
            <a:spLocks noGrp="1"/>
          </p:cNvSpPr>
          <p:nvPr>
            <p:ph type="subTitle" idx="4"/>
          </p:nvPr>
        </p:nvSpPr>
        <p:spPr>
          <a:xfrm>
            <a:off x="3682771" y="3520029"/>
            <a:ext cx="1778400" cy="72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lt1"/>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66" name="Google Shape;66;p13"/>
          <p:cNvSpPr txBox="1">
            <a:spLocks noGrp="1"/>
          </p:cNvSpPr>
          <p:nvPr>
            <p:ph type="subTitle" idx="5"/>
          </p:nvPr>
        </p:nvSpPr>
        <p:spPr>
          <a:xfrm>
            <a:off x="3553171" y="3148753"/>
            <a:ext cx="20376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solidFill>
                  <a:schemeClr val="lt1"/>
                </a:solidFill>
                <a:latin typeface="Lexend Deca"/>
                <a:ea typeface="Lexend Deca"/>
                <a:cs typeface="Lexend Deca"/>
                <a:sym typeface="Lexend Deca"/>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67" name="Google Shape;67;p13"/>
          <p:cNvSpPr txBox="1">
            <a:spLocks noGrp="1"/>
          </p:cNvSpPr>
          <p:nvPr>
            <p:ph type="title" idx="6" hasCustomPrompt="1"/>
          </p:nvPr>
        </p:nvSpPr>
        <p:spPr>
          <a:xfrm flipH="1">
            <a:off x="4146571" y="2380644"/>
            <a:ext cx="8508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accent3"/>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68" name="Google Shape;68;p13"/>
          <p:cNvSpPr txBox="1">
            <a:spLocks noGrp="1"/>
          </p:cNvSpPr>
          <p:nvPr>
            <p:ph type="subTitle" idx="7"/>
          </p:nvPr>
        </p:nvSpPr>
        <p:spPr>
          <a:xfrm>
            <a:off x="6352229" y="3520029"/>
            <a:ext cx="1778400" cy="72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lt1"/>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69" name="Google Shape;69;p13"/>
          <p:cNvSpPr txBox="1">
            <a:spLocks noGrp="1"/>
          </p:cNvSpPr>
          <p:nvPr>
            <p:ph type="subTitle" idx="8"/>
          </p:nvPr>
        </p:nvSpPr>
        <p:spPr>
          <a:xfrm>
            <a:off x="6222624" y="3148753"/>
            <a:ext cx="20376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2000" b="1">
                <a:solidFill>
                  <a:schemeClr val="lt1"/>
                </a:solidFill>
                <a:latin typeface="Lexend Deca"/>
                <a:ea typeface="Lexend Deca"/>
                <a:cs typeface="Lexend Deca"/>
                <a:sym typeface="Lexend Deca"/>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70" name="Google Shape;70;p13"/>
          <p:cNvSpPr txBox="1">
            <a:spLocks noGrp="1"/>
          </p:cNvSpPr>
          <p:nvPr>
            <p:ph type="title" idx="9" hasCustomPrompt="1"/>
          </p:nvPr>
        </p:nvSpPr>
        <p:spPr>
          <a:xfrm flipH="1">
            <a:off x="6816029" y="2380644"/>
            <a:ext cx="850800" cy="48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b="1">
                <a:solidFill>
                  <a:schemeClr val="accent1"/>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71"/>
        <p:cNvGrpSpPr/>
        <p:nvPr/>
      </p:nvGrpSpPr>
      <p:grpSpPr>
        <a:xfrm>
          <a:off x="0" y="0"/>
          <a:ext cx="0" cy="0"/>
          <a:chOff x="0" y="0"/>
          <a:chExt cx="0" cy="0"/>
        </a:xfrm>
      </p:grpSpPr>
      <p:pic>
        <p:nvPicPr>
          <p:cNvPr id="72" name="Google Shape;72;p14"/>
          <p:cNvPicPr preferRelativeResize="0"/>
          <p:nvPr/>
        </p:nvPicPr>
        <p:blipFill>
          <a:blip r:embed="rId2">
            <a:alphaModFix amt="17000"/>
          </a:blip>
          <a:stretch>
            <a:fillRect/>
          </a:stretch>
        </p:blipFill>
        <p:spPr>
          <a:xfrm>
            <a:off x="0" y="0"/>
            <a:ext cx="9144000" cy="5143500"/>
          </a:xfrm>
          <a:prstGeom prst="rect">
            <a:avLst/>
          </a:prstGeom>
          <a:noFill/>
          <a:ln>
            <a:noFill/>
          </a:ln>
        </p:spPr>
      </p:pic>
      <p:sp>
        <p:nvSpPr>
          <p:cNvPr id="73" name="Google Shape;73;p14"/>
          <p:cNvSpPr/>
          <p:nvPr/>
        </p:nvSpPr>
        <p:spPr>
          <a:xfrm>
            <a:off x="1419625" y="1010550"/>
            <a:ext cx="6304200" cy="274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txBox="1">
            <a:spLocks noGrp="1"/>
          </p:cNvSpPr>
          <p:nvPr>
            <p:ph type="subTitle" idx="1"/>
          </p:nvPr>
        </p:nvSpPr>
        <p:spPr>
          <a:xfrm>
            <a:off x="1642825" y="1230464"/>
            <a:ext cx="5859600" cy="202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3000">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4"/>
          <p:cNvSpPr txBox="1">
            <a:spLocks noGrp="1"/>
          </p:cNvSpPr>
          <p:nvPr>
            <p:ph type="title"/>
          </p:nvPr>
        </p:nvSpPr>
        <p:spPr>
          <a:xfrm>
            <a:off x="1420525" y="3549550"/>
            <a:ext cx="6304200" cy="5832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4200"/>
              <a:buNone/>
              <a:defRPr sz="2000"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201"/>
        <p:cNvGrpSpPr/>
        <p:nvPr/>
      </p:nvGrpSpPr>
      <p:grpSpPr>
        <a:xfrm>
          <a:off x="0" y="0"/>
          <a:ext cx="0" cy="0"/>
          <a:chOff x="0" y="0"/>
          <a:chExt cx="0" cy="0"/>
        </a:xfrm>
      </p:grpSpPr>
      <p:pic>
        <p:nvPicPr>
          <p:cNvPr id="202" name="Google Shape;202;p28"/>
          <p:cNvPicPr preferRelativeResize="0"/>
          <p:nvPr/>
        </p:nvPicPr>
        <p:blipFill>
          <a:blip r:embed="rId2">
            <a:alphaModFix amt="17000"/>
          </a:blip>
          <a:stretch>
            <a:fillRect/>
          </a:stretch>
        </p:blipFill>
        <p:spPr>
          <a:xfrm>
            <a:off x="0" y="0"/>
            <a:ext cx="9144000" cy="5143500"/>
          </a:xfrm>
          <a:prstGeom prst="rect">
            <a:avLst/>
          </a:prstGeom>
          <a:noFill/>
          <a:ln>
            <a:noFill/>
          </a:ln>
        </p:spPr>
      </p:pic>
      <p:sp>
        <p:nvSpPr>
          <p:cNvPr id="203" name="Google Shape;203;p28"/>
          <p:cNvSpPr txBox="1">
            <a:spLocks noGrp="1"/>
          </p:cNvSpPr>
          <p:nvPr>
            <p:ph type="title"/>
          </p:nvPr>
        </p:nvSpPr>
        <p:spPr>
          <a:xfrm>
            <a:off x="711275" y="1010702"/>
            <a:ext cx="3673800" cy="12816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5700"/>
              <a:buNone/>
              <a:defRPr sz="5000" b="1">
                <a:solidFill>
                  <a:schemeClr val="l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204" name="Google Shape;204;p28"/>
          <p:cNvSpPr/>
          <p:nvPr/>
        </p:nvSpPr>
        <p:spPr>
          <a:xfrm>
            <a:off x="711275" y="2474125"/>
            <a:ext cx="3673800" cy="165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txBox="1">
            <a:spLocks noGrp="1"/>
          </p:cNvSpPr>
          <p:nvPr>
            <p:ph type="subTitle" idx="1"/>
          </p:nvPr>
        </p:nvSpPr>
        <p:spPr>
          <a:xfrm>
            <a:off x="1161875" y="2648024"/>
            <a:ext cx="2772600" cy="12816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lt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41"/>
        <p:cNvGrpSpPr/>
        <p:nvPr/>
      </p:nvGrpSpPr>
      <p:grpSpPr>
        <a:xfrm>
          <a:off x="0" y="0"/>
          <a:ext cx="0" cy="0"/>
          <a:chOff x="0" y="0"/>
          <a:chExt cx="0" cy="0"/>
        </a:xfrm>
      </p:grpSpPr>
      <p:pic>
        <p:nvPicPr>
          <p:cNvPr id="242" name="Google Shape;242;p35"/>
          <p:cNvPicPr preferRelativeResize="0"/>
          <p:nvPr/>
        </p:nvPicPr>
        <p:blipFill>
          <a:blip r:embed="rId2">
            <a:alphaModFix amt="20000"/>
          </a:blip>
          <a:stretch>
            <a:fillRect/>
          </a:stretch>
        </p:blipFill>
        <p:spPr>
          <a:xfrm>
            <a:off x="0" y="0"/>
            <a:ext cx="9144000" cy="51435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8_1">
    <p:spTree>
      <p:nvGrpSpPr>
        <p:cNvPr id="1" name="Shape 243"/>
        <p:cNvGrpSpPr/>
        <p:nvPr/>
      </p:nvGrpSpPr>
      <p:grpSpPr>
        <a:xfrm>
          <a:off x="0" y="0"/>
          <a:ext cx="0" cy="0"/>
          <a:chOff x="0" y="0"/>
          <a:chExt cx="0" cy="0"/>
        </a:xfrm>
      </p:grpSpPr>
      <p:pic>
        <p:nvPicPr>
          <p:cNvPr id="244" name="Google Shape;244;p36"/>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245" name="Google Shape;245;p36"/>
          <p:cNvSpPr/>
          <p:nvPr/>
        </p:nvSpPr>
        <p:spPr>
          <a:xfrm>
            <a:off x="711175" y="1600200"/>
            <a:ext cx="7721400" cy="283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000"/>
              <a:buFont typeface="Lexend Deca"/>
              <a:buNone/>
              <a:defRPr sz="3000" b="1">
                <a:solidFill>
                  <a:schemeClr val="dk1"/>
                </a:solidFill>
                <a:latin typeface="Lexend Deca"/>
                <a:ea typeface="Lexend Deca"/>
                <a:cs typeface="Lexend Deca"/>
                <a:sym typeface="Lexend Deca"/>
              </a:defRPr>
            </a:lvl1pPr>
            <a:lvl2pPr lvl="1">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2pPr>
            <a:lvl3pPr lvl="2">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3pPr>
            <a:lvl4pPr lvl="3">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4pPr>
            <a:lvl5pPr lvl="4">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5pPr>
            <a:lvl6pPr lvl="5">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6pPr>
            <a:lvl7pPr lvl="6">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7pPr>
            <a:lvl8pPr lvl="7">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8pPr>
            <a:lvl9pPr lvl="8">
              <a:spcBef>
                <a:spcPts val="0"/>
              </a:spcBef>
              <a:spcAft>
                <a:spcPts val="0"/>
              </a:spcAft>
              <a:buClr>
                <a:schemeClr val="dk1"/>
              </a:buClr>
              <a:buSzPts val="2800"/>
              <a:buFont typeface="Lexend Deca"/>
              <a:buNone/>
              <a:defRPr sz="2800" b="1">
                <a:solidFill>
                  <a:schemeClr val="dk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1pPr>
            <a:lvl2pPr marL="914400" lvl="1"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2pPr>
            <a:lvl3pPr marL="1371600" lvl="2"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3pPr>
            <a:lvl4pPr marL="1828800" lvl="3"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4pPr>
            <a:lvl5pPr marL="2286000" lvl="4"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5pPr>
            <a:lvl6pPr marL="2743200" lvl="5"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6pPr>
            <a:lvl7pPr marL="3200400" lvl="6"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7pPr>
            <a:lvl8pPr marL="3657600" lvl="7"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8pPr>
            <a:lvl9pPr marL="4114800" lvl="8" indent="-3175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0" r:id="rId6"/>
    <p:sldLayoutId id="2147483674" r:id="rId7"/>
    <p:sldLayoutId id="2147483681" r:id="rId8"/>
    <p:sldLayoutId id="2147483682"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wiki.ggbn.org/ggbn/News"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acnur.org/noticias/stories/familias-etiopes-luchan-por-sobrevivir-en-medio-de-una-sequia-sin-precedente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E1D11"/>
        </a:solidFill>
        <a:effectLst/>
      </p:bgPr>
    </p:bg>
    <p:spTree>
      <p:nvGrpSpPr>
        <p:cNvPr id="1" name="Shape 253"/>
        <p:cNvGrpSpPr/>
        <p:nvPr/>
      </p:nvGrpSpPr>
      <p:grpSpPr>
        <a:xfrm>
          <a:off x="0" y="0"/>
          <a:ext cx="0" cy="0"/>
          <a:chOff x="0" y="0"/>
          <a:chExt cx="0" cy="0"/>
        </a:xfrm>
      </p:grpSpPr>
      <p:sp>
        <p:nvSpPr>
          <p:cNvPr id="254" name="Google Shape;254;p39"/>
          <p:cNvSpPr/>
          <p:nvPr/>
        </p:nvSpPr>
        <p:spPr>
          <a:xfrm>
            <a:off x="714200" y="1619825"/>
            <a:ext cx="3698100" cy="17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9"/>
          <p:cNvSpPr/>
          <p:nvPr/>
        </p:nvSpPr>
        <p:spPr>
          <a:xfrm>
            <a:off x="711275" y="3631200"/>
            <a:ext cx="3698100" cy="801000"/>
          </a:xfrm>
          <a:prstGeom prst="round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9"/>
          <p:cNvSpPr/>
          <p:nvPr/>
        </p:nvSpPr>
        <p:spPr>
          <a:xfrm>
            <a:off x="4863625" y="714905"/>
            <a:ext cx="3569100" cy="3704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9"/>
          <p:cNvSpPr txBox="1">
            <a:spLocks noGrp="1"/>
          </p:cNvSpPr>
          <p:nvPr>
            <p:ph type="ctrTitle"/>
          </p:nvPr>
        </p:nvSpPr>
        <p:spPr>
          <a:xfrm>
            <a:off x="708350" y="1724374"/>
            <a:ext cx="3709800" cy="143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solidFill>
                  <a:srgbClr val="2E1D11"/>
                </a:solidFill>
              </a:rPr>
              <a:t>El cuerno de </a:t>
            </a:r>
            <a:r>
              <a:rPr lang="es-MX" dirty="0" err="1">
                <a:solidFill>
                  <a:srgbClr val="2E1D11"/>
                </a:solidFill>
              </a:rPr>
              <a:t>africa</a:t>
            </a:r>
            <a:endParaRPr dirty="0">
              <a:solidFill>
                <a:srgbClr val="2E1D11"/>
              </a:solidFill>
            </a:endParaRPr>
          </a:p>
        </p:txBody>
      </p:sp>
      <p:sp>
        <p:nvSpPr>
          <p:cNvPr id="258" name="Google Shape;258;p39"/>
          <p:cNvSpPr txBox="1">
            <a:spLocks noGrp="1"/>
          </p:cNvSpPr>
          <p:nvPr>
            <p:ph type="subTitle" idx="1"/>
          </p:nvPr>
        </p:nvSpPr>
        <p:spPr>
          <a:xfrm>
            <a:off x="1036325" y="3758850"/>
            <a:ext cx="3113400" cy="5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Roberto Carlos Torres Velasco.</a:t>
            </a:r>
            <a:endParaRPr dirty="0"/>
          </a:p>
        </p:txBody>
      </p:sp>
      <p:sp>
        <p:nvSpPr>
          <p:cNvPr id="259" name="Google Shape;259;p39"/>
          <p:cNvSpPr txBox="1">
            <a:spLocks noGrp="1"/>
          </p:cNvSpPr>
          <p:nvPr>
            <p:ph type="ctrTitle" idx="2"/>
          </p:nvPr>
        </p:nvSpPr>
        <p:spPr>
          <a:xfrm>
            <a:off x="714200" y="708475"/>
            <a:ext cx="3698100" cy="93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Africa</a:t>
            </a:r>
            <a:endParaRPr dirty="0"/>
          </a:p>
        </p:txBody>
      </p:sp>
      <p:pic>
        <p:nvPicPr>
          <p:cNvPr id="260" name="Google Shape;260;p39"/>
          <p:cNvPicPr preferRelativeResize="0"/>
          <p:nvPr/>
        </p:nvPicPr>
        <p:blipFill rotWithShape="1">
          <a:blip r:embed="rId3">
            <a:alphaModFix amt="83000"/>
          </a:blip>
          <a:srcRect l="4116" r="31956"/>
          <a:stretch/>
        </p:blipFill>
        <p:spPr>
          <a:xfrm>
            <a:off x="4860475" y="711275"/>
            <a:ext cx="3568937" cy="3720949"/>
          </a:xfrm>
          <a:prstGeom prst="rect">
            <a:avLst/>
          </a:prstGeom>
          <a:noFill/>
          <a:ln>
            <a:noFill/>
          </a:ln>
        </p:spPr>
      </p:pic>
      <p:sp>
        <p:nvSpPr>
          <p:cNvPr id="261" name="Google Shape;261;p39"/>
          <p:cNvSpPr/>
          <p:nvPr/>
        </p:nvSpPr>
        <p:spPr>
          <a:xfrm rot="-2700000">
            <a:off x="5968760" y="2107350"/>
            <a:ext cx="1352978" cy="1352978"/>
          </a:xfrm>
          <a:prstGeom prst="teardrop">
            <a:avLst>
              <a:gd name="adj" fmla="val 116541"/>
            </a:avLst>
          </a:prstGeom>
          <a:solidFill>
            <a:srgbClr val="2E1D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E1D11"/>
              </a:solidFill>
            </a:endParaRPr>
          </a:p>
        </p:txBody>
      </p:sp>
      <p:pic>
        <p:nvPicPr>
          <p:cNvPr id="3" name="Imagen 2" descr="Forma&#10;&#10;Descripción generada automáticamente con confianza media">
            <a:extLst>
              <a:ext uri="{FF2B5EF4-FFF2-40B4-BE49-F238E27FC236}">
                <a16:creationId xmlns:a16="http://schemas.microsoft.com/office/drawing/2014/main" id="{D30FCD34-CF0C-699A-E548-B28F6F759168}"/>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3715892" y="768868"/>
            <a:ext cx="612689" cy="8509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1"/>
          <p:cNvSpPr/>
          <p:nvPr/>
        </p:nvSpPr>
        <p:spPr>
          <a:xfrm rot="-2700000">
            <a:off x="6834979" y="2024051"/>
            <a:ext cx="812890" cy="812890"/>
          </a:xfrm>
          <a:prstGeom prst="teardrop">
            <a:avLst>
              <a:gd name="adj" fmla="val 11654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rot="-2700000">
            <a:off x="4165526" y="2024052"/>
            <a:ext cx="812890" cy="812890"/>
          </a:xfrm>
          <a:prstGeom prst="teardrop">
            <a:avLst>
              <a:gd name="adj" fmla="val 11654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txBox="1">
            <a:spLocks noGrp="1"/>
          </p:cNvSpPr>
          <p:nvPr>
            <p:ph type="subTitle" idx="1"/>
          </p:nvPr>
        </p:nvSpPr>
        <p:spPr>
          <a:xfrm>
            <a:off x="795622" y="3313795"/>
            <a:ext cx="2312020" cy="7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MX" dirty="0"/>
              <a:t>El Cuerno de África (</a:t>
            </a:r>
            <a:r>
              <a:rPr lang="es-ES" dirty="0"/>
              <a:t>Etiopía, </a:t>
            </a:r>
            <a:r>
              <a:rPr lang="es-ES" dirty="0" err="1"/>
              <a:t>Kenya</a:t>
            </a:r>
            <a:r>
              <a:rPr lang="es-ES" dirty="0"/>
              <a:t> y Somalia y, en menor medida, </a:t>
            </a:r>
            <a:r>
              <a:rPr lang="es-ES" dirty="0" err="1"/>
              <a:t>Djibouti</a:t>
            </a:r>
            <a:r>
              <a:rPr lang="es-MX" dirty="0"/>
              <a:t>)</a:t>
            </a:r>
          </a:p>
        </p:txBody>
      </p:sp>
      <p:sp>
        <p:nvSpPr>
          <p:cNvPr id="275" name="Google Shape;275;p41"/>
          <p:cNvSpPr txBox="1">
            <a:spLocks noGrp="1"/>
          </p:cNvSpPr>
          <p:nvPr>
            <p:ph type="subTitle" idx="2"/>
          </p:nvPr>
        </p:nvSpPr>
        <p:spPr>
          <a:xfrm>
            <a:off x="883716" y="2836097"/>
            <a:ext cx="20376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Ubicación</a:t>
            </a:r>
            <a:endParaRPr dirty="0"/>
          </a:p>
        </p:txBody>
      </p:sp>
      <p:sp>
        <p:nvSpPr>
          <p:cNvPr id="276" name="Google Shape;276;p41"/>
          <p:cNvSpPr txBox="1">
            <a:spLocks noGrp="1"/>
          </p:cNvSpPr>
          <p:nvPr>
            <p:ph type="title"/>
          </p:nvPr>
        </p:nvSpPr>
        <p:spPr>
          <a:xfrm>
            <a:off x="711325" y="711275"/>
            <a:ext cx="7721400" cy="4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Datos</a:t>
            </a:r>
            <a:endParaRPr dirty="0"/>
          </a:p>
        </p:txBody>
      </p:sp>
      <p:sp>
        <p:nvSpPr>
          <p:cNvPr id="277" name="Google Shape;277;p41"/>
          <p:cNvSpPr/>
          <p:nvPr/>
        </p:nvSpPr>
        <p:spPr>
          <a:xfrm rot="-2700000">
            <a:off x="1496069" y="2024054"/>
            <a:ext cx="812890" cy="812890"/>
          </a:xfrm>
          <a:prstGeom prst="teardrop">
            <a:avLst>
              <a:gd name="adj" fmla="val 11654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1"/>
          <p:cNvSpPr txBox="1">
            <a:spLocks noGrp="1"/>
          </p:cNvSpPr>
          <p:nvPr>
            <p:ph type="title" idx="3"/>
          </p:nvPr>
        </p:nvSpPr>
        <p:spPr>
          <a:xfrm flipH="1">
            <a:off x="1477114" y="2141537"/>
            <a:ext cx="8508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79" name="Google Shape;279;p41"/>
          <p:cNvSpPr txBox="1">
            <a:spLocks noGrp="1"/>
          </p:cNvSpPr>
          <p:nvPr>
            <p:ph type="subTitle" idx="4"/>
          </p:nvPr>
        </p:nvSpPr>
        <p:spPr>
          <a:xfrm>
            <a:off x="3682771" y="3231200"/>
            <a:ext cx="1778400" cy="7260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MX" dirty="0"/>
              <a:t>2011-2023, </a:t>
            </a:r>
          </a:p>
        </p:txBody>
      </p:sp>
      <p:sp>
        <p:nvSpPr>
          <p:cNvPr id="280" name="Google Shape;280;p41"/>
          <p:cNvSpPr txBox="1">
            <a:spLocks noGrp="1"/>
          </p:cNvSpPr>
          <p:nvPr>
            <p:ph type="subTitle" idx="5"/>
          </p:nvPr>
        </p:nvSpPr>
        <p:spPr>
          <a:xfrm>
            <a:off x="3295501" y="2869534"/>
            <a:ext cx="2483129"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Año del desastre</a:t>
            </a:r>
            <a:endParaRPr dirty="0"/>
          </a:p>
        </p:txBody>
      </p:sp>
      <p:sp>
        <p:nvSpPr>
          <p:cNvPr id="281" name="Google Shape;281;p41"/>
          <p:cNvSpPr txBox="1">
            <a:spLocks noGrp="1"/>
          </p:cNvSpPr>
          <p:nvPr>
            <p:ph type="title" idx="6"/>
          </p:nvPr>
        </p:nvSpPr>
        <p:spPr>
          <a:xfrm flipH="1">
            <a:off x="4146571" y="2162432"/>
            <a:ext cx="8508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82" name="Google Shape;282;p41"/>
          <p:cNvSpPr txBox="1">
            <a:spLocks noGrp="1"/>
          </p:cNvSpPr>
          <p:nvPr>
            <p:ph type="subTitle" idx="7"/>
          </p:nvPr>
        </p:nvSpPr>
        <p:spPr>
          <a:xfrm>
            <a:off x="6287450" y="3295170"/>
            <a:ext cx="1907947" cy="72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Fenómeno hidrometereológico</a:t>
            </a:r>
            <a:endParaRPr dirty="0"/>
          </a:p>
        </p:txBody>
      </p:sp>
      <p:sp>
        <p:nvSpPr>
          <p:cNvPr id="283" name="Google Shape;283;p41"/>
          <p:cNvSpPr txBox="1">
            <a:spLocks noGrp="1"/>
          </p:cNvSpPr>
          <p:nvPr>
            <p:ph type="subTitle" idx="8"/>
          </p:nvPr>
        </p:nvSpPr>
        <p:spPr>
          <a:xfrm>
            <a:off x="6222682" y="2869534"/>
            <a:ext cx="20376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Clasificación</a:t>
            </a:r>
            <a:endParaRPr dirty="0"/>
          </a:p>
        </p:txBody>
      </p:sp>
      <p:sp>
        <p:nvSpPr>
          <p:cNvPr id="284" name="Google Shape;284;p41"/>
          <p:cNvSpPr txBox="1">
            <a:spLocks noGrp="1"/>
          </p:cNvSpPr>
          <p:nvPr>
            <p:ph type="title" idx="9"/>
          </p:nvPr>
        </p:nvSpPr>
        <p:spPr>
          <a:xfrm flipH="1">
            <a:off x="6816024" y="2189896"/>
            <a:ext cx="8508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Mapa&#10;&#10;Descripción generada automáticamente">
            <a:extLst>
              <a:ext uri="{FF2B5EF4-FFF2-40B4-BE49-F238E27FC236}">
                <a16:creationId xmlns:a16="http://schemas.microsoft.com/office/drawing/2014/main" id="{3C51BD3C-B498-E94A-CC34-4484DCF11969}"/>
              </a:ext>
            </a:extLst>
          </p:cNvPr>
          <p:cNvPicPr>
            <a:picLocks noChangeAspect="1"/>
          </p:cNvPicPr>
          <p:nvPr/>
        </p:nvPicPr>
        <p:blipFill>
          <a:blip r:embed="rId2"/>
          <a:stretch>
            <a:fillRect/>
          </a:stretch>
        </p:blipFill>
        <p:spPr>
          <a:xfrm>
            <a:off x="2276484" y="191670"/>
            <a:ext cx="4383680" cy="4760160"/>
          </a:xfrm>
          <a:prstGeom prst="rect">
            <a:avLst/>
          </a:prstGeom>
        </p:spPr>
      </p:pic>
    </p:spTree>
    <p:extLst>
      <p:ext uri="{BB962C8B-B14F-4D97-AF65-F5344CB8AC3E}">
        <p14:creationId xmlns:p14="http://schemas.microsoft.com/office/powerpoint/2010/main" val="3554554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40"/>
          <p:cNvSpPr txBox="1">
            <a:spLocks noGrp="1"/>
          </p:cNvSpPr>
          <p:nvPr>
            <p:ph type="title"/>
          </p:nvPr>
        </p:nvSpPr>
        <p:spPr>
          <a:xfrm>
            <a:off x="463075" y="711275"/>
            <a:ext cx="8217600" cy="4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Tipo de daño</a:t>
            </a:r>
            <a:endParaRPr dirty="0"/>
          </a:p>
        </p:txBody>
      </p:sp>
      <p:sp>
        <p:nvSpPr>
          <p:cNvPr id="267" name="Google Shape;267;p40"/>
          <p:cNvSpPr txBox="1">
            <a:spLocks noGrp="1"/>
          </p:cNvSpPr>
          <p:nvPr>
            <p:ph type="body" idx="1"/>
          </p:nvPr>
        </p:nvSpPr>
        <p:spPr>
          <a:xfrm>
            <a:off x="615775" y="1429008"/>
            <a:ext cx="7912200" cy="309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MX" dirty="0">
                <a:solidFill>
                  <a:schemeClr val="lt1"/>
                </a:solidFill>
              </a:rPr>
              <a:t>Al ser este desastre que afectaciones hidrometereológicas impacto en precipitación en una región, en este caso está compuesta por 4 países (</a:t>
            </a:r>
            <a:r>
              <a:rPr lang="es-ES" dirty="0">
                <a:solidFill>
                  <a:schemeClr val="bg1"/>
                </a:solidFill>
              </a:rPr>
              <a:t>Etiopía, </a:t>
            </a:r>
            <a:r>
              <a:rPr lang="es-ES" dirty="0" err="1">
                <a:solidFill>
                  <a:schemeClr val="bg1"/>
                </a:solidFill>
              </a:rPr>
              <a:t>Kenya</a:t>
            </a:r>
            <a:r>
              <a:rPr lang="es-ES" dirty="0">
                <a:solidFill>
                  <a:schemeClr val="bg1"/>
                </a:solidFill>
              </a:rPr>
              <a:t>, Somalia y, en menor medida, </a:t>
            </a:r>
            <a:r>
              <a:rPr lang="es-ES" dirty="0" err="1">
                <a:solidFill>
                  <a:schemeClr val="bg1"/>
                </a:solidFill>
              </a:rPr>
              <a:t>Djibouti</a:t>
            </a:r>
            <a:r>
              <a:rPr lang="es-ES" dirty="0">
                <a:solidFill>
                  <a:schemeClr val="bg1"/>
                </a:solidFill>
              </a:rPr>
              <a:t>) este fenómeno tuvo impactos económicos y físico, pues gran parte de las regiones rurales tuvieron perdidas o déficit de hasta el 100% de su agricultura, siendo comunidades enteras las que pierden su medio de subsistencia, pues del periodo de 2020 a 2022 se han perdido mas de 13 millones de cabezas de ganado, así elevando los cotos de los alimentos, a esto se le agrega el conflicto de Ucrania y la inseguridad alimentaria aumentando, creando una crisis de servicios para las zonas rurales obligando a los pobladores a migrar ,  </a:t>
            </a:r>
            <a:endParaRPr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pic>
        <p:nvPicPr>
          <p:cNvPr id="8" name="Imagen 7">
            <a:extLst>
              <a:ext uri="{FF2B5EF4-FFF2-40B4-BE49-F238E27FC236}">
                <a16:creationId xmlns:a16="http://schemas.microsoft.com/office/drawing/2014/main" id="{EF5C8B47-E4AC-90D9-C1AA-B84BFBCB841F}"/>
              </a:ext>
            </a:extLst>
          </p:cNvPr>
          <p:cNvPicPr>
            <a:picLocks noChangeAspect="1"/>
          </p:cNvPicPr>
          <p:nvPr/>
        </p:nvPicPr>
        <p:blipFill>
          <a:blip r:embed="rId3"/>
          <a:stretch>
            <a:fillRect/>
          </a:stretch>
        </p:blipFill>
        <p:spPr>
          <a:xfrm>
            <a:off x="334538" y="92264"/>
            <a:ext cx="4377250" cy="3171325"/>
          </a:xfrm>
          <a:prstGeom prst="rect">
            <a:avLst/>
          </a:prstGeom>
        </p:spPr>
      </p:pic>
      <p:pic>
        <p:nvPicPr>
          <p:cNvPr id="10" name="Imagen 9">
            <a:extLst>
              <a:ext uri="{FF2B5EF4-FFF2-40B4-BE49-F238E27FC236}">
                <a16:creationId xmlns:a16="http://schemas.microsoft.com/office/drawing/2014/main" id="{D97D305D-C197-9157-7BFE-2C998519B294}"/>
              </a:ext>
            </a:extLst>
          </p:cNvPr>
          <p:cNvPicPr>
            <a:picLocks noChangeAspect="1"/>
          </p:cNvPicPr>
          <p:nvPr/>
        </p:nvPicPr>
        <p:blipFill>
          <a:blip r:embed="rId4"/>
          <a:stretch>
            <a:fillRect/>
          </a:stretch>
        </p:blipFill>
        <p:spPr>
          <a:xfrm>
            <a:off x="4815122" y="1975450"/>
            <a:ext cx="4157893" cy="3042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557D8E-7DC0-63B8-AFA6-70B30D9AB8B5}"/>
              </a:ext>
            </a:extLst>
          </p:cNvPr>
          <p:cNvSpPr>
            <a:spLocks noGrp="1"/>
          </p:cNvSpPr>
          <p:nvPr>
            <p:ph type="title"/>
          </p:nvPr>
        </p:nvSpPr>
        <p:spPr/>
        <p:txBody>
          <a:bodyPr/>
          <a:lstStyle/>
          <a:p>
            <a:endParaRPr lang="es-MX"/>
          </a:p>
        </p:txBody>
      </p:sp>
      <p:sp>
        <p:nvSpPr>
          <p:cNvPr id="3" name="Subtítulo 2">
            <a:extLst>
              <a:ext uri="{FF2B5EF4-FFF2-40B4-BE49-F238E27FC236}">
                <a16:creationId xmlns:a16="http://schemas.microsoft.com/office/drawing/2014/main" id="{7BEA80C6-EF6E-E6D9-0FDC-3F16B54EA7B0}"/>
              </a:ext>
            </a:extLst>
          </p:cNvPr>
          <p:cNvSpPr>
            <a:spLocks noGrp="1"/>
          </p:cNvSpPr>
          <p:nvPr>
            <p:ph type="subTitle" idx="1"/>
          </p:nvPr>
        </p:nvSpPr>
        <p:spPr/>
        <p:txBody>
          <a:bodyPr/>
          <a:lstStyle/>
          <a:p>
            <a:endParaRPr lang="es-MX"/>
          </a:p>
        </p:txBody>
      </p:sp>
      <p:pic>
        <p:nvPicPr>
          <p:cNvPr id="4" name="Imagen 3">
            <a:extLst>
              <a:ext uri="{FF2B5EF4-FFF2-40B4-BE49-F238E27FC236}">
                <a16:creationId xmlns:a16="http://schemas.microsoft.com/office/drawing/2014/main" id="{F80A7C3A-DFD3-7DA5-E33A-05C855590AF5}"/>
              </a:ext>
            </a:extLst>
          </p:cNvPr>
          <p:cNvPicPr>
            <a:picLocks noChangeAspect="1"/>
          </p:cNvPicPr>
          <p:nvPr/>
        </p:nvPicPr>
        <p:blipFill>
          <a:blip r:embed="rId2"/>
          <a:stretch>
            <a:fillRect/>
          </a:stretch>
        </p:blipFill>
        <p:spPr>
          <a:xfrm>
            <a:off x="241609" y="360329"/>
            <a:ext cx="8660781" cy="4422842"/>
          </a:xfrm>
          <a:prstGeom prst="rect">
            <a:avLst/>
          </a:prstGeom>
        </p:spPr>
      </p:pic>
    </p:spTree>
    <p:extLst>
      <p:ext uri="{BB962C8B-B14F-4D97-AF65-F5344CB8AC3E}">
        <p14:creationId xmlns:p14="http://schemas.microsoft.com/office/powerpoint/2010/main" val="3467445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5"/>
          <p:cNvSpPr/>
          <p:nvPr/>
        </p:nvSpPr>
        <p:spPr>
          <a:xfrm>
            <a:off x="1351050" y="2268440"/>
            <a:ext cx="6441900" cy="240763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5"/>
          <p:cNvSpPr txBox="1">
            <a:spLocks noGrp="1"/>
          </p:cNvSpPr>
          <p:nvPr>
            <p:ph type="title"/>
          </p:nvPr>
        </p:nvSpPr>
        <p:spPr>
          <a:xfrm>
            <a:off x="1351050" y="1433840"/>
            <a:ext cx="6441900" cy="83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Relación</a:t>
            </a:r>
            <a:endParaRPr dirty="0"/>
          </a:p>
        </p:txBody>
      </p:sp>
      <p:sp>
        <p:nvSpPr>
          <p:cNvPr id="323" name="Google Shape;323;p45"/>
          <p:cNvSpPr txBox="1">
            <a:spLocks noGrp="1"/>
          </p:cNvSpPr>
          <p:nvPr>
            <p:ph type="subTitle" idx="1"/>
          </p:nvPr>
        </p:nvSpPr>
        <p:spPr>
          <a:xfrm>
            <a:off x="1351050" y="2370976"/>
            <a:ext cx="6387896" cy="2082078"/>
          </a:xfrm>
          <a:prstGeom prst="rect">
            <a:avLst/>
          </a:prstGeom>
        </p:spPr>
        <p:txBody>
          <a:bodyPr spcFirstLastPara="1" wrap="square" lIns="91425" tIns="91425" rIns="91425" bIns="91425" anchor="ctr" anchorCtr="0">
            <a:noAutofit/>
          </a:bodyPr>
          <a:lstStyle/>
          <a:p>
            <a:pPr marL="0" lvl="0" indent="0"/>
            <a:r>
              <a:rPr lang="es-MX" sz="1400" dirty="0"/>
              <a:t>El desastre prácticamente es el impacto ambiental negativo en las actividades de todo tipo en una sociedad, donde se debe de tomar en cuenta siempre al humano, pues si no hay ninguna actividad humana, no se considera desastre, en este caso es un desastre por que la falta de agua afecta la subsistencia de la población y su desarrollo económico en la producción agrícola </a:t>
            </a:r>
            <a:endParaRPr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917F8BFE-A79D-B63E-2F03-F75EE71D8C64}"/>
              </a:ext>
            </a:extLst>
          </p:cNvPr>
          <p:cNvSpPr>
            <a:spLocks noGrp="1"/>
          </p:cNvSpPr>
          <p:nvPr>
            <p:ph type="body" idx="1"/>
          </p:nvPr>
        </p:nvSpPr>
        <p:spPr/>
        <p:txBody>
          <a:bodyPr/>
          <a:lstStyle/>
          <a:p>
            <a:r>
              <a:rPr lang="es-ES" dirty="0" err="1">
                <a:solidFill>
                  <a:schemeClr val="bg1"/>
                </a:solidFill>
                <a:effectLst/>
                <a:latin typeface="Georgia" panose="02040502050405020303" pitchFamily="18" charset="0"/>
              </a:rPr>
              <a:t>Beyah</a:t>
            </a:r>
            <a:r>
              <a:rPr lang="es-ES" dirty="0">
                <a:solidFill>
                  <a:schemeClr val="bg1"/>
                </a:solidFill>
                <a:effectLst/>
                <a:latin typeface="Georgia" panose="02040502050405020303" pitchFamily="18" charset="0"/>
              </a:rPr>
              <a:t>, E. S. (2022, junio 29). </a:t>
            </a:r>
            <a:r>
              <a:rPr lang="es-ES" i="1" dirty="0">
                <a:solidFill>
                  <a:schemeClr val="bg1"/>
                </a:solidFill>
                <a:effectLst/>
                <a:latin typeface="Georgia" panose="02040502050405020303" pitchFamily="18" charset="0"/>
              </a:rPr>
              <a:t>Familias etíopes luchan por sobrevivir en medio de una sequía sin precedentes</a:t>
            </a:r>
            <a:r>
              <a:rPr lang="es-ES" dirty="0">
                <a:solidFill>
                  <a:schemeClr val="bg1"/>
                </a:solidFill>
                <a:effectLst/>
                <a:latin typeface="Georgia" panose="02040502050405020303" pitchFamily="18" charset="0"/>
              </a:rPr>
              <a:t>. ACNUR - </a:t>
            </a:r>
            <a:r>
              <a:rPr lang="es-ES" dirty="0" err="1">
                <a:solidFill>
                  <a:schemeClr val="bg1"/>
                </a:solidFill>
                <a:effectLst/>
                <a:latin typeface="Georgia" panose="02040502050405020303" pitchFamily="18" charset="0"/>
              </a:rPr>
              <a:t>The</a:t>
            </a:r>
            <a:r>
              <a:rPr lang="es-ES" dirty="0">
                <a:solidFill>
                  <a:schemeClr val="bg1"/>
                </a:solidFill>
                <a:effectLst/>
                <a:latin typeface="Georgia" panose="02040502050405020303" pitchFamily="18" charset="0"/>
              </a:rPr>
              <a:t> UN </a:t>
            </a:r>
            <a:r>
              <a:rPr lang="es-ES" dirty="0" err="1">
                <a:solidFill>
                  <a:schemeClr val="bg1"/>
                </a:solidFill>
                <a:effectLst/>
                <a:latin typeface="Georgia" panose="02040502050405020303" pitchFamily="18" charset="0"/>
              </a:rPr>
              <a:t>Refugee</a:t>
            </a:r>
            <a:r>
              <a:rPr lang="es-ES" dirty="0">
                <a:solidFill>
                  <a:schemeClr val="bg1"/>
                </a:solidFill>
                <a:effectLst/>
                <a:latin typeface="Georgia" panose="02040502050405020303" pitchFamily="18" charset="0"/>
              </a:rPr>
              <a:t> Agency. </a:t>
            </a:r>
            <a:r>
              <a:rPr lang="es-ES" dirty="0">
                <a:solidFill>
                  <a:schemeClr val="bg1"/>
                </a:solidFill>
                <a:effectLst/>
                <a:latin typeface="Georgia" panose="02040502050405020303" pitchFamily="18" charset="0"/>
                <a:hlinkClick r:id="rId2"/>
              </a:rPr>
              <a:t>https://www.acnur.org/noticias/stories/familias-etiopes-luchan-por-sobrevivir-en-medio-de-una-sequia-sin-precedentes</a:t>
            </a:r>
            <a:endParaRPr lang="es-ES" dirty="0">
              <a:solidFill>
                <a:schemeClr val="bg1"/>
              </a:solidFill>
              <a:effectLst/>
              <a:latin typeface="Georgia" panose="02040502050405020303" pitchFamily="18" charset="0"/>
            </a:endParaRPr>
          </a:p>
          <a:p>
            <a:r>
              <a:rPr lang="es-ES" dirty="0">
                <a:solidFill>
                  <a:schemeClr val="bg1"/>
                </a:solidFill>
                <a:effectLst/>
                <a:latin typeface="Georgia" panose="02040502050405020303" pitchFamily="18" charset="0"/>
              </a:rPr>
              <a:t>ONUAA. (2023). </a:t>
            </a:r>
            <a:r>
              <a:rPr lang="es-ES" i="1" dirty="0">
                <a:solidFill>
                  <a:schemeClr val="bg1"/>
                </a:solidFill>
                <a:effectLst/>
                <a:latin typeface="Georgia" panose="02040502050405020303" pitchFamily="18" charset="0"/>
              </a:rPr>
              <a:t>Cuerno de África: “La región afronta un desastre sin precedentes”</a:t>
            </a:r>
            <a:r>
              <a:rPr lang="es-ES" dirty="0">
                <a:solidFill>
                  <a:schemeClr val="bg1"/>
                </a:solidFill>
                <a:effectLst/>
                <a:latin typeface="Georgia" panose="02040502050405020303" pitchFamily="18" charset="0"/>
              </a:rPr>
              <a:t>. </a:t>
            </a:r>
            <a:r>
              <a:rPr lang="es-ES" dirty="0" err="1">
                <a:solidFill>
                  <a:schemeClr val="bg1"/>
                </a:solidFill>
                <a:effectLst/>
                <a:latin typeface="Georgia" panose="02040502050405020303" pitchFamily="18" charset="0"/>
              </a:rPr>
              <a:t>Newsroom</a:t>
            </a:r>
            <a:r>
              <a:rPr lang="es-ES" dirty="0">
                <a:solidFill>
                  <a:schemeClr val="bg1"/>
                </a:solidFill>
                <a:effectLst/>
                <a:latin typeface="Georgia" panose="02040502050405020303" pitchFamily="18" charset="0"/>
              </a:rPr>
              <a:t>; FAO. https://www.fao.org/newsroom/detail/horn-of-africa---the-region-is-facing-an-unprecedented-disaster/es</a:t>
            </a:r>
          </a:p>
          <a:p>
            <a:br>
              <a:rPr lang="es-ES" dirty="0">
                <a:solidFill>
                  <a:schemeClr val="bg1"/>
                </a:solidFill>
                <a:effectLst/>
              </a:rPr>
            </a:br>
            <a:endParaRPr lang="es-ES" dirty="0">
              <a:solidFill>
                <a:schemeClr val="bg1"/>
              </a:solidFill>
              <a:effectLst/>
              <a:latin typeface="Georgia" panose="02040502050405020303" pitchFamily="18" charset="0"/>
            </a:endParaRPr>
          </a:p>
          <a:p>
            <a:endParaRPr lang="es-ES" dirty="0">
              <a:solidFill>
                <a:schemeClr val="bg1"/>
              </a:solidFill>
              <a:effectLst/>
            </a:endParaRPr>
          </a:p>
          <a:p>
            <a:br>
              <a:rPr lang="es-ES" dirty="0">
                <a:solidFill>
                  <a:schemeClr val="bg1"/>
                </a:solidFill>
                <a:effectLst/>
              </a:rPr>
            </a:br>
            <a:endParaRPr lang="es-MX" dirty="0">
              <a:solidFill>
                <a:schemeClr val="bg1"/>
              </a:solidFill>
            </a:endParaRPr>
          </a:p>
        </p:txBody>
      </p:sp>
      <p:sp>
        <p:nvSpPr>
          <p:cNvPr id="3" name="Título 2">
            <a:extLst>
              <a:ext uri="{FF2B5EF4-FFF2-40B4-BE49-F238E27FC236}">
                <a16:creationId xmlns:a16="http://schemas.microsoft.com/office/drawing/2014/main" id="{843CA90F-6341-D041-D7AD-EFBACBCB5AB9}"/>
              </a:ext>
            </a:extLst>
          </p:cNvPr>
          <p:cNvSpPr>
            <a:spLocks noGrp="1"/>
          </p:cNvSpPr>
          <p:nvPr>
            <p:ph type="title"/>
          </p:nvPr>
        </p:nvSpPr>
        <p:spPr/>
        <p:txBody>
          <a:bodyPr/>
          <a:lstStyle/>
          <a:p>
            <a:r>
              <a:rPr lang="es-MX" dirty="0"/>
              <a:t>Referencias</a:t>
            </a:r>
          </a:p>
        </p:txBody>
      </p:sp>
    </p:spTree>
    <p:extLst>
      <p:ext uri="{BB962C8B-B14F-4D97-AF65-F5344CB8AC3E}">
        <p14:creationId xmlns:p14="http://schemas.microsoft.com/office/powerpoint/2010/main" val="4131603820"/>
      </p:ext>
    </p:extLst>
  </p:cSld>
  <p:clrMapOvr>
    <a:masterClrMapping/>
  </p:clrMapOvr>
</p:sld>
</file>

<file path=ppt/theme/theme1.xml><?xml version="1.0" encoding="utf-8"?>
<a:theme xmlns:a="http://schemas.openxmlformats.org/drawingml/2006/main" name="World Day to Combat Desertification and Drought by Slidesgo">
  <a:themeElements>
    <a:clrScheme name="Simple Light">
      <a:dk1>
        <a:srgbClr val="F0D6A2"/>
      </a:dk1>
      <a:lt1>
        <a:srgbClr val="332216"/>
      </a:lt1>
      <a:dk2>
        <a:srgbClr val="332216"/>
      </a:dk2>
      <a:lt2>
        <a:srgbClr val="D6AA89"/>
      </a:lt2>
      <a:accent1>
        <a:srgbClr val="F0D6A2"/>
      </a:accent1>
      <a:accent2>
        <a:srgbClr val="E68245"/>
      </a:accent2>
      <a:accent3>
        <a:srgbClr val="B0C2C0"/>
      </a:accent3>
      <a:accent4>
        <a:srgbClr val="D6AA89"/>
      </a:accent4>
      <a:accent5>
        <a:srgbClr val="F0D6A2"/>
      </a:accent5>
      <a:accent6>
        <a:srgbClr val="E68245"/>
      </a:accent6>
      <a:hlink>
        <a:srgbClr val="2E1F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500</TotalTime>
  <Words>333</Words>
  <Application>Microsoft Office PowerPoint</Application>
  <PresentationFormat>Presentación en pantalla (16:9)</PresentationFormat>
  <Paragraphs>23</Paragraphs>
  <Slides>8</Slides>
  <Notes>5</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8</vt:i4>
      </vt:variant>
    </vt:vector>
  </HeadingPairs>
  <TitlesOfParts>
    <vt:vector size="13" baseType="lpstr">
      <vt:lpstr>Georgia</vt:lpstr>
      <vt:lpstr>Lexend Deca</vt:lpstr>
      <vt:lpstr>Arial</vt:lpstr>
      <vt:lpstr>Exo</vt:lpstr>
      <vt:lpstr>World Day to Combat Desertification and Drought by Slidesgo</vt:lpstr>
      <vt:lpstr>El cuerno de africa</vt:lpstr>
      <vt:lpstr>Datos</vt:lpstr>
      <vt:lpstr>Presentación de PowerPoint</vt:lpstr>
      <vt:lpstr>Tipo de daño</vt:lpstr>
      <vt:lpstr>Presentación de PowerPoint</vt:lpstr>
      <vt:lpstr>Presentación de PowerPoint</vt:lpstr>
      <vt:lpstr>Relación</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 cuerno de africa</dc:title>
  <dc:creator>Roberto</dc:creator>
  <cp:lastModifiedBy>ROBERTO CARLOS TORRES VELASCO</cp:lastModifiedBy>
  <cp:revision>2</cp:revision>
  <dcterms:modified xsi:type="dcterms:W3CDTF">2023-08-22T09:06:39Z</dcterms:modified>
</cp:coreProperties>
</file>